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8" r:id="rId6"/>
    <p:sldId id="283" r:id="rId7"/>
    <p:sldId id="300" r:id="rId8"/>
    <p:sldId id="301" r:id="rId9"/>
    <p:sldId id="286" r:id="rId10"/>
    <p:sldId id="302" r:id="rId11"/>
    <p:sldId id="303" r:id="rId12"/>
    <p:sldId id="304" r:id="rId13"/>
    <p:sldId id="349" r:id="rId14"/>
    <p:sldId id="353" r:id="rId15"/>
    <p:sldId id="305" r:id="rId16"/>
    <p:sldId id="306" r:id="rId17"/>
    <p:sldId id="307" r:id="rId18"/>
    <p:sldId id="308" r:id="rId19"/>
    <p:sldId id="309" r:id="rId20"/>
    <p:sldId id="350" r:id="rId21"/>
    <p:sldId id="351" r:id="rId22"/>
    <p:sldId id="352" r:id="rId23"/>
    <p:sldId id="310" r:id="rId24"/>
    <p:sldId id="312" r:id="rId25"/>
    <p:sldId id="357" r:id="rId26"/>
    <p:sldId id="356" r:id="rId27"/>
    <p:sldId id="314" r:id="rId28"/>
    <p:sldId id="359" r:id="rId29"/>
    <p:sldId id="355" r:id="rId30"/>
    <p:sldId id="313" r:id="rId31"/>
    <p:sldId id="358" r:id="rId32"/>
    <p:sldId id="315" r:id="rId33"/>
    <p:sldId id="329" r:id="rId34"/>
    <p:sldId id="331" r:id="rId35"/>
    <p:sldId id="332" r:id="rId36"/>
    <p:sldId id="333" r:id="rId37"/>
    <p:sldId id="334" r:id="rId38"/>
    <p:sldId id="360" r:id="rId39"/>
    <p:sldId id="335" r:id="rId40"/>
    <p:sldId id="337" r:id="rId41"/>
    <p:sldId id="361" r:id="rId42"/>
    <p:sldId id="340" r:id="rId43"/>
    <p:sldId id="341" r:id="rId44"/>
    <p:sldId id="342" r:id="rId45"/>
    <p:sldId id="343" r:id="rId46"/>
    <p:sldId id="362" r:id="rId47"/>
    <p:sldId id="344" r:id="rId48"/>
    <p:sldId id="345" r:id="rId49"/>
    <p:sldId id="346" r:id="rId50"/>
    <p:sldId id="347" r:id="rId51"/>
    <p:sldId id="348" r:id="rId52"/>
    <p:sldId id="35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FC817-07A9-3519-91C6-AAA8F2C0C311}" v="709" dt="2022-07-11T15:21:50.530"/>
    <p1510:client id="{214B6024-37A2-CE4B-96FE-24A987AFEE3C}" v="24" dt="2022-07-11T17:56:34.786"/>
    <p1510:client id="{42A7C334-5DEB-4FCE-839F-CE63E8A7B2C0}" v="21" dt="2022-07-11T17:14:59.953"/>
    <p1510:client id="{53CB9259-81FB-531D-DD6D-D553A3BA177E}" v="16" dt="2022-07-11T18:15:10.960"/>
    <p1510:client id="{6A6904F9-930A-92E9-160F-9D7AAD21E56D}" v="18" dt="2022-07-11T18:01:23.461"/>
    <p1510:client id="{6C9CB51D-D40E-EE26-8041-86C7A17013C9}" v="74" dt="2022-07-11T17:26:30.738"/>
    <p1510:client id="{76971634-7A1D-CD83-73D9-D8050C55912C}" v="73" dt="2022-07-11T17:49:54.168"/>
    <p1510:client id="{933ADB09-4CD1-2FB2-9685-C9CBD0A76B6F}" v="40" dt="2022-07-11T15:51:15.630"/>
    <p1510:client id="{A2492D16-0860-50FE-6478-01B97270CF62}" v="69" dt="2022-07-11T17:44:43.159"/>
    <p1510:client id="{C166C9E9-AB1E-00D4-2037-60F7903E0BF4}" v="789" dt="2022-07-11T14:40:20.749"/>
    <p1510:client id="{DC54C6A2-15E1-7246-D218-E0EFDEF4DFAA}" v="1" dt="2022-07-11T17:59:02.419"/>
    <p1510:client id="{DD266DA8-E22A-5CC4-B855-0700D0184FA6}" v="273" dt="2022-07-11T15:49:29.986"/>
    <p1510:client id="{F24AA28F-5033-E51B-BD3D-B15FC5A1CCC1}" v="57" dt="2022-07-12T09:08:46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162570-874D-F39A-B960-DB5EDF66FB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65224-FAB5-D0CC-09EA-657DA47A6E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49E43-FD55-40B1-9E46-DD5858530463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3C8CE-3146-3AAF-35CF-697B05EB31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https://www.flickr.com/photos/volvob12b/8098385268/in/photostream/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76F54-0F8E-5A3A-3B27-94E22E69FD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7DD26-6CF6-43E2-96FD-C19EF1FAA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2784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https://www.flickr.com/photos/volvob12b/8098385268/in/photostream/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https://www.flickr.com/photos/volvob12b/8098385268/in/photostream/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499"/>
            <a:ext cx="9144000" cy="2207559"/>
          </a:xfrm>
        </p:spPr>
        <p:txBody>
          <a:bodyPr/>
          <a:lstStyle/>
          <a:p>
            <a:r>
              <a:rPr lang="en-US" dirty="0"/>
              <a:t>Precision Farming using </a:t>
            </a:r>
            <a:r>
              <a:rPr lang="en-US" err="1"/>
              <a:t>Uppaal</a:t>
            </a:r>
            <a:r>
              <a:rPr lang="en-US"/>
              <a:t> </a:t>
            </a:r>
            <a:r>
              <a:rPr lang="en-US" dirty="0"/>
              <a:t>Model and simulation using ML </a:t>
            </a:r>
            <a:r>
              <a:rPr lang="en-US"/>
              <a:t>Algorithm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6FA85D-3B0A-4E0C-B8AC-042993910A93}"/>
              </a:ext>
            </a:extLst>
          </p:cNvPr>
          <p:cNvSpPr txBox="1">
            <a:spLocks/>
          </p:cNvSpPr>
          <p:nvPr/>
        </p:nvSpPr>
        <p:spPr>
          <a:xfrm>
            <a:off x="5831840" y="4076699"/>
            <a:ext cx="5535407" cy="2207559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3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rPr>
              <a:t>Team: Project harvest</a:t>
            </a:r>
            <a:endParaRPr 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  <a:cs typeface="+mn-cs"/>
            </a:endParaRPr>
          </a:p>
          <a:p>
            <a:pPr>
              <a:spcBef>
                <a:spcPts val="1000"/>
              </a:spcBef>
            </a:pPr>
            <a:endParaRPr lang="en-US" sz="1800" b="1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r>
              <a:rPr lang="en-US" sz="290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Behnoosh</a:t>
            </a:r>
            <a:r>
              <a:rPr lang="en-US" sz="29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Hashemi </a:t>
            </a:r>
            <a:r>
              <a:rPr lang="en-US" sz="290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Hendoukoshi</a:t>
            </a:r>
            <a:endParaRPr lang="en-US" sz="29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r>
              <a:rPr lang="en-US" sz="29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Chin Chun </a:t>
            </a:r>
            <a:r>
              <a:rPr lang="en-US" sz="290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Kuan</a:t>
            </a:r>
            <a:endParaRPr lang="en-US" sz="29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r>
              <a:rPr lang="en-US" sz="29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Ramya Manjunath</a:t>
            </a:r>
          </a:p>
          <a:p>
            <a:r>
              <a:rPr lang="en-US" sz="290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Veli</a:t>
            </a:r>
            <a:r>
              <a:rPr lang="en-US" sz="29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Ates</a:t>
            </a:r>
            <a:endParaRPr lang="en-US" sz="29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>
              <a:spcBef>
                <a:spcPts val="1000"/>
              </a:spcBef>
            </a:pPr>
            <a:endParaRPr lang="en-US" sz="18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E0F52F-ADF1-4011-A51B-92383D0AB7F8}"/>
              </a:ext>
            </a:extLst>
          </p:cNvPr>
          <p:cNvSpPr txBox="1">
            <a:spLocks/>
          </p:cNvSpPr>
          <p:nvPr/>
        </p:nvSpPr>
        <p:spPr>
          <a:xfrm>
            <a:off x="8077762" y="5524500"/>
            <a:ext cx="3760738" cy="1020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u="sng" dirty="0"/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224B96-42DC-B740-ECAE-C966C9E8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>
                <a:latin typeface="Times New Roman"/>
                <a:cs typeface="Segoe UI"/>
              </a:rPr>
              <a:t>Tractor dimensions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9A3230AC-FEC1-AA2F-F8A9-63E12D0B49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395537" y="2249286"/>
            <a:ext cx="7143905" cy="318545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AB925C-2A0E-4DBA-B5C0-05D47375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ea typeface="+mj-lt"/>
                <a:cs typeface="+mj-lt"/>
              </a:rPr>
              <a:t>Requirements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907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D26AF-CC20-42CF-34E9-4CA2B0BB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Segoe UI Light"/>
              </a:rPr>
              <a:t>System of Objectives</a:t>
            </a:r>
            <a:endParaRPr lang="en-GB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56DCFB4-B450-9DF9-FB7E-17E91287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15" y="1242907"/>
            <a:ext cx="6872513" cy="53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13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85F5F-96A6-A676-C777-0AC1C85D52D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4435" y="1507068"/>
            <a:ext cx="10935008" cy="4669896"/>
          </a:xfrm>
        </p:spPr>
        <p:txBody>
          <a:bodyPr/>
          <a:lstStyle/>
          <a:p>
            <a:endParaRPr lang="en-IN"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D1FED2-576A-ADC3-7B81-A21845BC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Shape</a:t>
            </a:r>
          </a:p>
        </p:txBody>
      </p:sp>
      <p:pic>
        <p:nvPicPr>
          <p:cNvPr id="5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E341BD-EAB0-7066-4672-CF0B34BD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41" y="1725633"/>
            <a:ext cx="8368746" cy="43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39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7E323-848E-CC42-FB51-71820D87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Environment</a:t>
            </a:r>
          </a:p>
        </p:txBody>
      </p:sp>
      <p:pic>
        <p:nvPicPr>
          <p:cNvPr id="2" name="Picture 4" descr="Diagram, shape, polygon&#10;&#10;Description automatically generated">
            <a:extLst>
              <a:ext uri="{FF2B5EF4-FFF2-40B4-BE49-F238E27FC236}">
                <a16:creationId xmlns:a16="http://schemas.microsoft.com/office/drawing/2014/main" id="{A4916390-761E-1EC8-BC74-D2C635C8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92" y="1279483"/>
            <a:ext cx="5054812" cy="54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6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90780B-2339-27C6-E738-42A0B04B230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04434" y="1367615"/>
            <a:ext cx="3914080" cy="266618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46F86DF-81DA-8474-2343-05DEF667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Scenarios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6B3BF-DCDF-D7BE-DD61-F30EBB78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74" y="1367615"/>
            <a:ext cx="3914080" cy="2723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EB47EA-C274-9DC2-0612-389CB22E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396" y="1125673"/>
            <a:ext cx="3447038" cy="2931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FE476-B2E6-E5ED-D024-BF530807D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514" y="3783141"/>
            <a:ext cx="3803100" cy="278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7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98B44D-9805-1F45-498F-D57CB271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FCD89-A5C2-0109-3626-406FF1B74C0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52" y="2356687"/>
            <a:ext cx="9205896" cy="3121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0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D52CF0-2331-FDB8-18E6-FAF5D46FB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9234E0-4046-8AD2-CF84-62171A8C7AB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94" y="1562685"/>
            <a:ext cx="5305412" cy="467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745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765145-23D7-C603-CC25-7E8B32082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/>
                <a:cs typeface="Segoe UI"/>
              </a:rPr>
              <a:t>Functions for carrying the bales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35FA5D6-1602-1174-2F71-BF1B639AF42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762779" y="1507068"/>
            <a:ext cx="2409421" cy="466989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5E9CB3-484D-1A42-55E9-F256305D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Segoe UI Light"/>
              </a:rPr>
              <a:t>New functions</a:t>
            </a:r>
          </a:p>
        </p:txBody>
      </p:sp>
    </p:spTree>
    <p:extLst>
      <p:ext uri="{BB962C8B-B14F-4D97-AF65-F5344CB8AC3E}">
        <p14:creationId xmlns:p14="http://schemas.microsoft.com/office/powerpoint/2010/main" val="11881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D2B670E-CA58-5545-AEBE-7FB80D12C8C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444705" y="1282478"/>
            <a:ext cx="5897190" cy="538929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09F3EB-C93C-9260-D658-EAE100CB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Activity diagram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22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971E5-59DF-CA90-58D8-B5E2C29B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Behaviour  - Connection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138BD-4A17-A1F9-BFA0-2E570C23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8" y="1592827"/>
            <a:ext cx="5941402" cy="355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8727EA-8B81-ECB3-5D84-0EF93A7B9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8373"/>
            <a:ext cx="5941402" cy="30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Farming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AB49E1-195D-497A-BB31-2158958C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507068"/>
            <a:ext cx="6289426" cy="4669896"/>
          </a:xfrm>
        </p:spPr>
        <p:txBody>
          <a:bodyPr>
            <a:normAutofit/>
          </a:bodyPr>
          <a:lstStyle/>
          <a:p>
            <a:pPr marL="285750" indent="-28575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Revolves around the process of observing, measuring, and responding to various inter and intra-field variability inputs for modern agriculture</a:t>
            </a:r>
          </a:p>
          <a:p>
            <a:pPr marL="285750" indent="-28575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essential in time management, reduction of water and chemical wastage or use, and production of higher yields and healthier crops</a:t>
            </a:r>
          </a:p>
          <a:p>
            <a:pPr marL="285750" indent="-28575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these benefit the farmer’s revenue while reducing the world’s food shortage and pollution of the environment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B9772-925C-FF47-E77F-623D531C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82" y="2329543"/>
            <a:ext cx="4252686" cy="21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3BF361-D5FC-D9BB-95F4-FABFE04D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Behaviour – Network failure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3AB79-FBC4-29CC-5096-C2C111C8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58" y="2019524"/>
            <a:ext cx="7574936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30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1E09DD-5180-02C5-75E1-78CC6DFFA56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465124" y="1506538"/>
            <a:ext cx="9214127" cy="47339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D43D02-C048-D8F4-34EA-7315079F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Uppaal</a:t>
            </a:r>
            <a:r>
              <a:rPr lang="en-IN" dirty="0"/>
              <a:t> Model – Junction Coordination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74807-5668-3C96-016C-8A66E2F1D8AA}"/>
              </a:ext>
            </a:extLst>
          </p:cNvPr>
          <p:cNvSpPr txBox="1"/>
          <p:nvPr/>
        </p:nvSpPr>
        <p:spPr>
          <a:xfrm>
            <a:off x="5081336" y="6240463"/>
            <a:ext cx="2029327" cy="11772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Junction coordination</a:t>
            </a:r>
          </a:p>
        </p:txBody>
      </p:sp>
    </p:spTree>
    <p:extLst>
      <p:ext uri="{BB962C8B-B14F-4D97-AF65-F5344CB8AC3E}">
        <p14:creationId xmlns:p14="http://schemas.microsoft.com/office/powerpoint/2010/main" val="302756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15"/>
    </mc:Choice>
    <mc:Fallback xmlns="">
      <p:transition spd="slow" advTm="2771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2FF9-17AD-E3A5-30C1-2924F276811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9E863E50-2227-AA74-0ABD-9F70F39355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434" y="577826"/>
            <a:ext cx="11333566" cy="57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AD035F-45A7-B8E2-5909-AD8F2645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4AC11-566A-B343-066F-1FEBB89C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4560"/>
            <a:ext cx="12192000" cy="152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83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4E3F75-F3D3-C834-71EB-3597D58DEA8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111628" y="1506538"/>
            <a:ext cx="7921120" cy="469423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E91783E-549D-B32E-4E80-DFE4F9F4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Uppaal</a:t>
            </a:r>
            <a:r>
              <a:rPr lang="en-IN" dirty="0"/>
              <a:t> Model – Communication System</a:t>
            </a:r>
          </a:p>
        </p:txBody>
      </p:sp>
    </p:spTree>
    <p:extLst>
      <p:ext uri="{BB962C8B-B14F-4D97-AF65-F5344CB8AC3E}">
        <p14:creationId xmlns:p14="http://schemas.microsoft.com/office/powerpoint/2010/main" val="473108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25F07-A928-DE4E-D5FE-360241A953D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47C595-C649-A7D5-C1DC-2137F6577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307154"/>
            <a:ext cx="10983132" cy="747763"/>
          </a:xfrm>
        </p:spPr>
        <p:txBody>
          <a:bodyPr/>
          <a:lstStyle/>
          <a:p>
            <a:r>
              <a:rPr lang="en-IN" dirty="0"/>
              <a:t>Simulation</a:t>
            </a:r>
          </a:p>
        </p:txBody>
      </p:sp>
      <p:pic>
        <p:nvPicPr>
          <p:cNvPr id="5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D9FCF4CA-2051-5588-BE08-DE19EDA3B5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434" y="985610"/>
            <a:ext cx="10772090" cy="57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872DE5-97B0-80F9-7D0F-8AC9946D2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73" y="2011526"/>
            <a:ext cx="11889672" cy="152415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68755C-E737-5755-7014-F55A29D1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Verification</a:t>
            </a:r>
          </a:p>
        </p:txBody>
      </p:sp>
    </p:spTree>
    <p:extLst>
      <p:ext uri="{BB962C8B-B14F-4D97-AF65-F5344CB8AC3E}">
        <p14:creationId xmlns:p14="http://schemas.microsoft.com/office/powerpoint/2010/main" val="3593772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419EA-AD9E-4AE4-63C5-E7A5CA41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Uppaal</a:t>
            </a:r>
            <a:r>
              <a:rPr lang="en-IN" dirty="0"/>
              <a:t> Model – Speed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DA6DA-B107-0AD6-E0D0-D54DBE73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75" y="1544282"/>
            <a:ext cx="11668450" cy="417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31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12ECD3CF-8094-FFD7-A150-13F283D451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434" y="1196391"/>
            <a:ext cx="11384366" cy="540064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45FE5-8252-1BEC-C3B3-2E86E6FA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26093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1"/>
    </mc:Choice>
    <mc:Fallback xmlns="">
      <p:transition spd="slow" advTm="10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354743-F371-9423-DFA5-5AD2140A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Uppaal</a:t>
            </a:r>
            <a:r>
              <a:rPr lang="en-IN"/>
              <a:t> Model – Load/Unload Bale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A70CD5-3200-D56E-CB5B-DF1F94977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0" y="1394763"/>
            <a:ext cx="5549174" cy="3305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76DE0B-E2A9-BDB0-96C4-6DB2B8FB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328" y="3764317"/>
            <a:ext cx="8643166" cy="291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7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E95477-5C25-43DD-4CF8-118C3C006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507067"/>
            <a:ext cx="7427942" cy="5019239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refined set of cultivation practices and choice of crops based on suitability of land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volatility and risk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management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production costs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environmental impact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use of fertilizers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management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B915B6-EB46-D101-B2D0-34FA3BFA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Farming – Contd.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FC5C2-114F-DF3E-89A1-92444CF2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8308">
            <a:off x="6981297" y="2864294"/>
            <a:ext cx="4814668" cy="31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1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C555A9-06D6-4ADD-70A2-197EF813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>
                <a:latin typeface="Times New Roman"/>
                <a:cs typeface="Segoe UI"/>
              </a:rPr>
              <a:t>From start position, </a:t>
            </a:r>
            <a:endParaRPr lang="en-US" sz="2000">
              <a:latin typeface="Times New Roman"/>
              <a:cs typeface="Times New Roman"/>
            </a:endParaRPr>
          </a:p>
          <a:p>
            <a:pPr algn="ctr"/>
            <a:r>
              <a:rPr lang="en-US" sz="2000">
                <a:latin typeface="Times New Roman"/>
                <a:cs typeface="Segoe UI"/>
              </a:rPr>
              <a:t>visit </a:t>
            </a:r>
            <a:r>
              <a:rPr lang="en-US" sz="2000">
                <a:latin typeface="Times New Roman"/>
                <a:ea typeface="+mn-lt"/>
                <a:cs typeface="+mn-lt"/>
              </a:rPr>
              <a:t>adjacent nodes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5" name="Picture 5" descr="A picture containing computer, indoor, wood, stack&#10;&#10;Description automatically generated">
            <a:extLst>
              <a:ext uri="{FF2B5EF4-FFF2-40B4-BE49-F238E27FC236}">
                <a16:creationId xmlns:a16="http://schemas.microsoft.com/office/drawing/2014/main" id="{2CD2EE2D-C9B9-D192-F1EE-161C7F0913B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071889" y="2032266"/>
            <a:ext cx="5791200" cy="3619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F08C9E7-7E35-15E7-258D-4861804E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Shortest Path, Start Visiting Paths</a:t>
            </a:r>
          </a:p>
        </p:txBody>
      </p:sp>
    </p:spTree>
    <p:extLst>
      <p:ext uri="{BB962C8B-B14F-4D97-AF65-F5344CB8AC3E}">
        <p14:creationId xmlns:p14="http://schemas.microsoft.com/office/powerpoint/2010/main" val="2418826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0ADBD-DBEE-2341-B52E-F5B97833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>
                <a:latin typeface="Times New Roman"/>
                <a:cs typeface="Times New Roman"/>
              </a:rPr>
              <a:t>Start visiting nearby nodes</a:t>
            </a:r>
            <a:endParaRPr lang="en-US"/>
          </a:p>
        </p:txBody>
      </p:sp>
      <p:pic>
        <p:nvPicPr>
          <p:cNvPr id="5" name="Picture 5" descr="A picture containing computer, indoor, computer, wood&#10;&#10;Description automatically generated">
            <a:extLst>
              <a:ext uri="{FF2B5EF4-FFF2-40B4-BE49-F238E27FC236}">
                <a16:creationId xmlns:a16="http://schemas.microsoft.com/office/drawing/2014/main" id="{9533CBD3-8CEB-9D1C-AE61-F47628A5371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52814" y="1917966"/>
            <a:ext cx="6229350" cy="38481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7850A18-BF0F-CDA7-48EB-58427330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Shortest Path, Keep Visiting Paths </a:t>
            </a:r>
          </a:p>
        </p:txBody>
      </p:sp>
    </p:spTree>
    <p:extLst>
      <p:ext uri="{BB962C8B-B14F-4D97-AF65-F5344CB8AC3E}">
        <p14:creationId xmlns:p14="http://schemas.microsoft.com/office/powerpoint/2010/main" val="106578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0B866-43EA-A606-91BC-A92E2F01F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>
                <a:latin typeface="Times New Roman"/>
                <a:cs typeface="Segoe UI"/>
              </a:rPr>
              <a:t>Start from second node, </a:t>
            </a:r>
            <a:endParaRPr lang="en-US">
              <a:latin typeface="Segoe UI"/>
              <a:cs typeface="Segoe UI"/>
            </a:endParaRPr>
          </a:p>
          <a:p>
            <a:pPr algn="ctr"/>
            <a:r>
              <a:rPr lang="en-US" sz="2000">
                <a:latin typeface="Times New Roman"/>
                <a:cs typeface="Segoe UI"/>
              </a:rPr>
              <a:t>node 9</a:t>
            </a:r>
            <a:endParaRPr lang="en-US">
              <a:cs typeface="Segoe UI"/>
            </a:endParaRPr>
          </a:p>
        </p:txBody>
      </p:sp>
      <p:pic>
        <p:nvPicPr>
          <p:cNvPr id="5" name="Picture 5" descr="A picture containing indoor, black, wooden, wood&#10;&#10;Description automatically generated">
            <a:extLst>
              <a:ext uri="{FF2B5EF4-FFF2-40B4-BE49-F238E27FC236}">
                <a16:creationId xmlns:a16="http://schemas.microsoft.com/office/drawing/2014/main" id="{F1C19E37-1A7A-39F5-1A15-58C14E1D4D1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024264" y="2070366"/>
            <a:ext cx="5886450" cy="35433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516981-FBCA-7617-340C-0FCF53C9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Shortest Path, Keep Visiting Paths </a:t>
            </a:r>
          </a:p>
        </p:txBody>
      </p:sp>
    </p:spTree>
    <p:extLst>
      <p:ext uri="{BB962C8B-B14F-4D97-AF65-F5344CB8AC3E}">
        <p14:creationId xmlns:p14="http://schemas.microsoft.com/office/powerpoint/2010/main" val="21449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684342-9CE9-1510-468B-B48F228CB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>
                <a:latin typeface="Times New Roman"/>
                <a:cs typeface="Times New Roman"/>
              </a:rPr>
              <a:t>Keep visiting nodes until all possible paths are visited </a:t>
            </a:r>
            <a:endParaRPr lang="en-US"/>
          </a:p>
        </p:txBody>
      </p:sp>
      <p:pic>
        <p:nvPicPr>
          <p:cNvPr id="5" name="Picture 5" descr="A picture containing indoor, black, wood, silver&#10;&#10;Description automatically generated">
            <a:extLst>
              <a:ext uri="{FF2B5EF4-FFF2-40B4-BE49-F238E27FC236}">
                <a16:creationId xmlns:a16="http://schemas.microsoft.com/office/drawing/2014/main" id="{67C9D4D6-F9FD-1BA4-D0A7-0730C98DABD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795664" y="1960828"/>
            <a:ext cx="6343650" cy="376237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07C0F1-4442-2C24-70BF-F948644E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Shortest Path, All Possible Paths are Visited</a:t>
            </a:r>
          </a:p>
        </p:txBody>
      </p:sp>
    </p:spTree>
    <p:extLst>
      <p:ext uri="{BB962C8B-B14F-4D97-AF65-F5344CB8AC3E}">
        <p14:creationId xmlns:p14="http://schemas.microsoft.com/office/powerpoint/2010/main" val="1607786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B930EE-29EB-4652-0837-1673A3ED5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862" y="1558555"/>
            <a:ext cx="3192379" cy="4669896"/>
          </a:xfrm>
        </p:spPr>
        <p:txBody>
          <a:bodyPr/>
          <a:lstStyle/>
          <a:p>
            <a:pPr algn="ctr">
              <a:buNone/>
            </a:pPr>
            <a:r>
              <a:rPr lang="en-US" sz="2000">
                <a:latin typeface="Times New Roman"/>
                <a:cs typeface="Segoe UI"/>
              </a:rPr>
              <a:t>Selecting the paths</a:t>
            </a:r>
            <a:endParaRPr lang="en-US">
              <a:cs typeface="Segoe UI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60E431-A66E-CF71-E35B-220A88496A4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019237" y="1710861"/>
            <a:ext cx="3142477" cy="451974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55FF472-14CF-68E3-8AC7-5D26A67A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Back Track Path</a:t>
            </a:r>
          </a:p>
        </p:txBody>
      </p:sp>
    </p:spTree>
    <p:extLst>
      <p:ext uri="{BB962C8B-B14F-4D97-AF65-F5344CB8AC3E}">
        <p14:creationId xmlns:p14="http://schemas.microsoft.com/office/powerpoint/2010/main" val="1177257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B930EE-29EB-4652-0837-1673A3ED5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693" y="1558555"/>
            <a:ext cx="3192379" cy="4669896"/>
          </a:xfrm>
        </p:spPr>
        <p:txBody>
          <a:bodyPr/>
          <a:lstStyle/>
          <a:p>
            <a:pPr algn="ctr">
              <a:buNone/>
            </a:pPr>
            <a:r>
              <a:rPr lang="en-US" sz="2000" dirty="0">
                <a:latin typeface="Times New Roman"/>
                <a:cs typeface="Segoe UI"/>
              </a:rPr>
              <a:t>Cars cannot pick up the same bale</a:t>
            </a:r>
            <a:endParaRPr lang="en-US" dirty="0"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5FF472-14CF-68E3-8AC7-5D26A67A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Race condition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9836FB-3204-9577-E856-875216F7998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842711" y="1558555"/>
            <a:ext cx="4496427" cy="847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AAF8C-11F9-5061-6996-646A4D199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17" y="3819246"/>
            <a:ext cx="4496427" cy="1329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6784C-FE32-7FE2-DC3F-DBB26ED04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517" y="2700829"/>
            <a:ext cx="2200582" cy="857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89735-D581-3089-C4BE-E4A5C9E78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11" y="5381041"/>
            <a:ext cx="2179388" cy="8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9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308A8533-D400-EE63-E7D1-EE922511AFE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713421" y="2497955"/>
            <a:ext cx="3743878" cy="273229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2CD46A-31E8-BD96-C32B-0C7194E7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Testing Field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C88CDF-C49B-1695-AB06-D0C0A1A8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4701" y="2497955"/>
            <a:ext cx="6108791" cy="2732295"/>
          </a:xfrm>
        </p:spPr>
      </p:pic>
    </p:spTree>
    <p:extLst>
      <p:ext uri="{BB962C8B-B14F-4D97-AF65-F5344CB8AC3E}">
        <p14:creationId xmlns:p14="http://schemas.microsoft.com/office/powerpoint/2010/main" val="3263673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00E42-3157-224B-5F29-0469494A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>
                <a:latin typeface="Times New Roman"/>
                <a:cs typeface="Times New Roman"/>
              </a:rPr>
              <a:t>Cars carried the bales and go to the collection center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F51FD7D-7834-9BF7-FFF8-C3FAFC5C7C9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395537" y="2153741"/>
            <a:ext cx="7143905" cy="337655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10F8C8-C33F-E37F-A8CA-8B688303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Testing Field</a:t>
            </a:r>
          </a:p>
        </p:txBody>
      </p:sp>
    </p:spTree>
    <p:extLst>
      <p:ext uri="{BB962C8B-B14F-4D97-AF65-F5344CB8AC3E}">
        <p14:creationId xmlns:p14="http://schemas.microsoft.com/office/powerpoint/2010/main" val="3969475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E2E58-62E3-020E-BE4C-CF989458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>
                <a:latin typeface="Times New Roman"/>
                <a:cs typeface="Segoe UI"/>
              </a:rPr>
              <a:t>Field after cars carried the bales</a:t>
            </a:r>
            <a:endParaRPr lang="en-US" dirty="0"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AD6EA-9D33-DF9B-52BD-62E68DB9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Current field situation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DC34505-D218-A1C7-4309-688E34B656A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351328" y="2654239"/>
            <a:ext cx="5232669" cy="2375022"/>
          </a:xfrm>
        </p:spPr>
      </p:pic>
    </p:spTree>
    <p:extLst>
      <p:ext uri="{BB962C8B-B14F-4D97-AF65-F5344CB8AC3E}">
        <p14:creationId xmlns:p14="http://schemas.microsoft.com/office/powerpoint/2010/main" val="869819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E2E58-62E3-020E-BE4C-CF989458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>
                <a:latin typeface="Times New Roman"/>
                <a:cs typeface="Segoe UI"/>
              </a:rPr>
              <a:t>Small car pick up </a:t>
            </a:r>
            <a:endParaRPr lang="en-US">
              <a:cs typeface="Segoe UI"/>
            </a:endParaRPr>
          </a:p>
          <a:p>
            <a:pPr algn="ctr"/>
            <a:r>
              <a:rPr lang="en-US" sz="2000">
                <a:latin typeface="Times New Roman"/>
                <a:cs typeface="Segoe UI"/>
              </a:rPr>
              <a:t>mid bale at 1, 4</a:t>
            </a:r>
            <a:endParaRPr lang="en-US">
              <a:cs typeface="Segoe U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10D32B9-6A22-750F-6FC3-3CCC03EEFF8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109989" y="1984641"/>
            <a:ext cx="5715000" cy="371475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0AD6EA-9D33-DF9B-52BD-62E68DB9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Car can change its roles</a:t>
            </a:r>
          </a:p>
        </p:txBody>
      </p:sp>
    </p:spTree>
    <p:extLst>
      <p:ext uri="{BB962C8B-B14F-4D97-AF65-F5344CB8AC3E}">
        <p14:creationId xmlns:p14="http://schemas.microsoft.com/office/powerpoint/2010/main" val="34752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F61AAD-601E-1FE7-07F9-3A2B824B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507068"/>
            <a:ext cx="10983132" cy="4705473"/>
          </a:xfrm>
        </p:spPr>
        <p:txBody>
          <a:bodyPr>
            <a:normAutofit lnSpcReduction="10000"/>
          </a:bodyPr>
          <a:lstStyle/>
          <a:p>
            <a:pPr marL="342900" indent="-3429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have started to universally embrace precision agriculture for various different reasons.</a:t>
            </a:r>
          </a:p>
          <a:p>
            <a:pPr marL="342900" indent="-3429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farm that uses smart technology is a more profitable farm than the others</a:t>
            </a:r>
          </a:p>
          <a:p>
            <a:pPr marL="342900" indent="-342900" algn="just">
              <a:lnSpc>
                <a:spcPct val="2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list of some of the precision tools or technology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smartphone/tablet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your data in the cloud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GPS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rate fertilizer                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8B57B-0C8B-6B67-6311-D49A699B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Precision Farming </a:t>
            </a:r>
          </a:p>
        </p:txBody>
      </p:sp>
    </p:spTree>
    <p:extLst>
      <p:ext uri="{BB962C8B-B14F-4D97-AF65-F5344CB8AC3E}">
        <p14:creationId xmlns:p14="http://schemas.microsoft.com/office/powerpoint/2010/main" val="510482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4CDCC6-9A3E-871F-A87F-03AF7191B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>
                <a:latin typeface="Times New Roman"/>
                <a:cs typeface="Segoe UI"/>
              </a:rPr>
              <a:t>While the same time,</a:t>
            </a:r>
          </a:p>
          <a:p>
            <a:r>
              <a:rPr lang="en-US" sz="2000">
                <a:latin typeface="Times New Roman"/>
                <a:cs typeface="Segoe UI"/>
              </a:rPr>
              <a:t>The mid car is picking up two other bales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DDA2C4D-7587-7A14-5A7E-C49028E8708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395537" y="2125788"/>
            <a:ext cx="7143905" cy="343245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E537FB-E36B-889D-9F37-AF44A2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Testing Field</a:t>
            </a:r>
          </a:p>
        </p:txBody>
      </p:sp>
    </p:spTree>
    <p:extLst>
      <p:ext uri="{BB962C8B-B14F-4D97-AF65-F5344CB8AC3E}">
        <p14:creationId xmlns:p14="http://schemas.microsoft.com/office/powerpoint/2010/main" val="2476542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4C7D72-6E5A-0F72-93BC-E195A5F85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>
                <a:latin typeface="Times New Roman"/>
                <a:cs typeface="Segoe UI"/>
              </a:rPr>
              <a:t>Add small bale at 0, 0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BF156A8-D791-6E77-BBDB-2477B294C11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395537" y="2701141"/>
            <a:ext cx="7143905" cy="228174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6B75C50-DE2F-5AAD-5608-EE85DD68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Add bales</a:t>
            </a:r>
          </a:p>
        </p:txBody>
      </p:sp>
    </p:spTree>
    <p:extLst>
      <p:ext uri="{BB962C8B-B14F-4D97-AF65-F5344CB8AC3E}">
        <p14:creationId xmlns:p14="http://schemas.microsoft.com/office/powerpoint/2010/main" val="220320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705E4-3817-FC78-14B5-D0B15E837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>
                <a:latin typeface="Times New Roman"/>
                <a:cs typeface="Segoe UI"/>
              </a:rPr>
              <a:t>Add new obstacles at </a:t>
            </a:r>
          </a:p>
          <a:p>
            <a:pPr algn="ctr"/>
            <a:r>
              <a:rPr lang="en-US" sz="2000">
                <a:latin typeface="Times New Roman"/>
                <a:cs typeface="Segoe UI"/>
              </a:rPr>
              <a:t>0, 1</a:t>
            </a:r>
          </a:p>
          <a:p>
            <a:pPr algn="ctr"/>
            <a:r>
              <a:rPr lang="en-US" sz="2000">
                <a:latin typeface="Times New Roman"/>
                <a:cs typeface="Segoe UI"/>
              </a:rPr>
              <a:t>1 , 1</a:t>
            </a:r>
          </a:p>
          <a:p>
            <a:pPr algn="ctr"/>
            <a:r>
              <a:rPr lang="en-US" sz="2000">
                <a:latin typeface="Times New Roman"/>
                <a:cs typeface="Segoe UI"/>
              </a:rPr>
              <a:t>2, 1</a:t>
            </a:r>
          </a:p>
          <a:p>
            <a:pPr algn="ctr"/>
            <a:endParaRPr lang="en-US" sz="2000">
              <a:latin typeface="Times New Roman"/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0324AE-0445-FB84-7894-55D38B22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Add obstacles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E45220EC-8D13-F381-B1BB-F5B16B4AB69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265471" y="1681385"/>
            <a:ext cx="2639712" cy="4321260"/>
          </a:xfrm>
        </p:spPr>
      </p:pic>
    </p:spTree>
    <p:extLst>
      <p:ext uri="{BB962C8B-B14F-4D97-AF65-F5344CB8AC3E}">
        <p14:creationId xmlns:p14="http://schemas.microsoft.com/office/powerpoint/2010/main" val="2191119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E2E58-62E3-020E-BE4C-CF989458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>
                <a:latin typeface="Times New Roman"/>
                <a:cs typeface="Segoe UI"/>
              </a:rPr>
              <a:t>After obstacles are added</a:t>
            </a:r>
            <a:endParaRPr lang="en-US" dirty="0"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AD6EA-9D33-DF9B-52BD-62E68DB9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Current field situation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72E563-AF6A-EB5C-1F19-F3CC4187F2B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319343" y="2660485"/>
            <a:ext cx="5296639" cy="2362530"/>
          </a:xfrm>
        </p:spPr>
      </p:pic>
    </p:spTree>
    <p:extLst>
      <p:ext uri="{BB962C8B-B14F-4D97-AF65-F5344CB8AC3E}">
        <p14:creationId xmlns:p14="http://schemas.microsoft.com/office/powerpoint/2010/main" val="3092210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C86BAB-3FEE-89B6-306C-2460909F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>
                <a:latin typeface="Times New Roman"/>
                <a:cs typeface="Segoe UI"/>
              </a:rPr>
              <a:t>After new obstacles,</a:t>
            </a:r>
          </a:p>
          <a:p>
            <a:r>
              <a:rPr lang="en-US" sz="2000">
                <a:latin typeface="Times New Roman"/>
                <a:cs typeface="Segoe UI"/>
              </a:rPr>
              <a:t>The car will avoid obstacles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8F06D91-9BA5-A02A-C76A-5C7C81847A0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405139" y="1784616"/>
            <a:ext cx="7124700" cy="41148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7263EC-C04C-41B0-22CC-0D8B3C26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Avoid obstacles after obstacles added</a:t>
            </a:r>
          </a:p>
        </p:txBody>
      </p:sp>
    </p:spTree>
    <p:extLst>
      <p:ext uri="{BB962C8B-B14F-4D97-AF65-F5344CB8AC3E}">
        <p14:creationId xmlns:p14="http://schemas.microsoft.com/office/powerpoint/2010/main" val="2196691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8C3603E-7AC1-7681-11D3-A07E1D52B2C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522590" y="1982575"/>
            <a:ext cx="4064976" cy="283768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A425D2-8213-9E61-FE1D-B77106E6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Real simulation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9642F8-BFCA-A231-51C9-0592A3E8E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434" y="1982575"/>
            <a:ext cx="6304250" cy="28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A01573-DDFA-8479-EF1E-D52F57175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>
                <a:latin typeface="Times New Roman"/>
                <a:cs typeface="Segoe UI"/>
              </a:rPr>
              <a:t>Remaining bales in the field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AABE22A-D65D-217D-B120-DBC6CEBA1B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395537" y="2853087"/>
            <a:ext cx="7143905" cy="197785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0B31B4-906B-4F25-1454-52BAD109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Real simulation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51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9AD87-FE2E-9C6D-2362-40BF4DF02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>
                <a:latin typeface="Times New Roman"/>
                <a:cs typeface="Segoe UI"/>
              </a:rPr>
              <a:t>Car carrying bales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D61F2C9-CDA4-88CF-81C5-2FB2220C625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129164" y="1741753"/>
            <a:ext cx="3676650" cy="42005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8D2BD9-5AC5-47E2-452A-F5213DCD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Real simulation</a:t>
            </a:r>
          </a:p>
        </p:txBody>
      </p:sp>
    </p:spTree>
    <p:extLst>
      <p:ext uri="{BB962C8B-B14F-4D97-AF65-F5344CB8AC3E}">
        <p14:creationId xmlns:p14="http://schemas.microsoft.com/office/powerpoint/2010/main" val="1864711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33873C-66BA-C28E-E51C-DC9EDC290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>
                <a:latin typeface="Times New Roman"/>
                <a:cs typeface="Segoe UI"/>
              </a:rPr>
              <a:t>All the bales have been carried</a:t>
            </a:r>
          </a:p>
          <a:p>
            <a:r>
              <a:rPr lang="en-US" sz="2000">
                <a:latin typeface="Times New Roman"/>
                <a:cs typeface="Segoe UI"/>
              </a:rPr>
              <a:t>Check the field</a:t>
            </a:r>
          </a:p>
          <a:p>
            <a:pPr>
              <a:buNone/>
            </a:pPr>
            <a:r>
              <a:rPr lang="en-US" sz="2000">
                <a:latin typeface="Times New Roman"/>
                <a:cs typeface="Segoe UI"/>
              </a:rPr>
              <a:t>Show the overall steps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4798DD-A6FC-C6AF-00AA-A0B6CEF5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Real simulation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D8A718-81C7-BBD5-AE5E-17AC423F3AC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096000" y="2081217"/>
            <a:ext cx="3988264" cy="3980796"/>
          </a:xfrm>
        </p:spPr>
      </p:pic>
    </p:spTree>
    <p:extLst>
      <p:ext uri="{BB962C8B-B14F-4D97-AF65-F5344CB8AC3E}">
        <p14:creationId xmlns:p14="http://schemas.microsoft.com/office/powerpoint/2010/main" val="781161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5414EC-1FAF-B309-7387-838C38963529}"/>
              </a:ext>
            </a:extLst>
          </p:cNvPr>
          <p:cNvSpPr/>
          <p:nvPr/>
        </p:nvSpPr>
        <p:spPr>
          <a:xfrm>
            <a:off x="3984493" y="2967335"/>
            <a:ext cx="4223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FFD6A9-9B59-5112-CE31-31D0E3BC4F6D}"/>
              </a:ext>
            </a:extLst>
          </p:cNvPr>
          <p:cNvSpPr/>
          <p:nvPr/>
        </p:nvSpPr>
        <p:spPr>
          <a:xfrm>
            <a:off x="3984492" y="2967335"/>
            <a:ext cx="4223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>
                <a:ln/>
                <a:solidFill>
                  <a:schemeClr val="accent4"/>
                </a:solidFill>
                <a:effectLst/>
              </a:rPr>
              <a:t>THANK YOU</a:t>
            </a:r>
            <a:endParaRPr lang="en-IN" sz="5400" b="1" cap="none" spc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021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977D29-C001-5912-E79D-8599758FC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599410"/>
            <a:ext cx="10983132" cy="35732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/>
                <a:cs typeface="Times New Roman"/>
              </a:rPr>
              <a:t>Bales of straw of different sizes and types</a:t>
            </a:r>
          </a:p>
          <a:p>
            <a:pPr marL="285750" indent="-28575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/>
                <a:cs typeface="Times New Roman"/>
              </a:rPr>
              <a:t>Small Bales 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/>
                <a:cs typeface="Times New Roman"/>
              </a:rPr>
              <a:t>Medium Bales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/>
                <a:cs typeface="Times New Roman"/>
              </a:rPr>
              <a:t>Big Bales</a:t>
            </a:r>
          </a:p>
          <a:p>
            <a:pPr marL="285750" indent="-28575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/>
                <a:cs typeface="Times New Roman"/>
              </a:rPr>
              <a:t>Weed bales 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Segoe UI"/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618AE3-A500-545C-8C70-E1B67642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objects with autonomous vehicles</a:t>
            </a:r>
            <a:endParaRPr lang="en-IN" dirty="0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2A74D94-9605-C54D-52BE-4399099C8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8" t="7182" r="14727" b="22376"/>
          <a:stretch/>
        </p:blipFill>
        <p:spPr>
          <a:xfrm>
            <a:off x="3203022" y="2605765"/>
            <a:ext cx="8629806" cy="358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A4EFE2-5634-0D93-D50F-33377EFC1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507068"/>
            <a:ext cx="10983132" cy="4804085"/>
          </a:xfrm>
        </p:spPr>
        <p:txBody>
          <a:bodyPr/>
          <a:lstStyle/>
          <a:p>
            <a:pPr>
              <a:buNone/>
            </a:pPr>
            <a:endParaRPr lang="en-IN">
              <a:cs typeface="Segoe UI"/>
            </a:endParaRP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14E80F-D1EB-FB39-1927-470A5ADE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Bale </a:t>
            </a:r>
            <a:r>
              <a:rPr lang="en-IN"/>
              <a:t>Vehicles</a:t>
            </a:r>
            <a:r>
              <a:rPr lang="en-IN" dirty="0"/>
              <a:t> – Paper prototype</a:t>
            </a:r>
          </a:p>
        </p:txBody>
      </p:sp>
      <p:pic>
        <p:nvPicPr>
          <p:cNvPr id="6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A2F50CE-46B0-533B-CD56-9B604076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41" y="1725633"/>
            <a:ext cx="8368746" cy="43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1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782BC-2FB1-AED8-BC37-8D46EFD22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02" y="1363104"/>
            <a:ext cx="3139957" cy="248275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E19211-D9E2-F06A-296F-D5330C00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Bale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8C0C7-E4DC-19E9-78B3-30EEDC003C64}"/>
              </a:ext>
            </a:extLst>
          </p:cNvPr>
          <p:cNvSpPr txBox="1"/>
          <p:nvPr/>
        </p:nvSpPr>
        <p:spPr>
          <a:xfrm>
            <a:off x="1519989" y="3818967"/>
            <a:ext cx="914400" cy="33530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Small bale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96913D-12D7-173C-DDFA-624421C85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275" y="1407295"/>
            <a:ext cx="3955371" cy="2482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D369E-C33E-C221-BBE8-6A28876B1C8F}"/>
              </a:ext>
            </a:extLst>
          </p:cNvPr>
          <p:cNvSpPr txBox="1"/>
          <p:nvPr/>
        </p:nvSpPr>
        <p:spPr>
          <a:xfrm>
            <a:off x="4787153" y="4043082"/>
            <a:ext cx="1685365" cy="33530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30654-6F7E-0867-11BD-BA7AA799A7C0}"/>
              </a:ext>
            </a:extLst>
          </p:cNvPr>
          <p:cNvSpPr txBox="1"/>
          <p:nvPr/>
        </p:nvSpPr>
        <p:spPr>
          <a:xfrm>
            <a:off x="4924656" y="3845860"/>
            <a:ext cx="1171344" cy="33530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Medium Bale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115C2A-0C1A-F72B-FD8E-51B3AFD75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53" y="1381033"/>
            <a:ext cx="3329628" cy="24827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5C180-64BF-6A65-1F10-4FAB15DB3417}"/>
              </a:ext>
            </a:extLst>
          </p:cNvPr>
          <p:cNvSpPr txBox="1"/>
          <p:nvPr/>
        </p:nvSpPr>
        <p:spPr>
          <a:xfrm>
            <a:off x="8444753" y="4043082"/>
            <a:ext cx="1398494" cy="33530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3FBFC-37D8-6CCA-9B2D-268751D7F7C7}"/>
              </a:ext>
            </a:extLst>
          </p:cNvPr>
          <p:cNvSpPr txBox="1"/>
          <p:nvPr/>
        </p:nvSpPr>
        <p:spPr>
          <a:xfrm>
            <a:off x="9300882" y="3863789"/>
            <a:ext cx="1084729" cy="33530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Large Bale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0F2621-831E-41B2-07BE-AB7D4D009673}"/>
              </a:ext>
            </a:extLst>
          </p:cNvPr>
          <p:cNvSpPr txBox="1"/>
          <p:nvPr/>
        </p:nvSpPr>
        <p:spPr>
          <a:xfrm>
            <a:off x="7058526" y="6586963"/>
            <a:ext cx="5245768" cy="33530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2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https://www.flickr.com/photos/volvob12b/8098385268/in/photostream/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28B8AF-D147-6361-2CBD-23B08A95F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883" y="4191760"/>
            <a:ext cx="4778154" cy="22176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CB2CAB-FFA3-0A26-FF90-EC0F8ADA9574}"/>
              </a:ext>
            </a:extLst>
          </p:cNvPr>
          <p:cNvSpPr txBox="1"/>
          <p:nvPr/>
        </p:nvSpPr>
        <p:spPr>
          <a:xfrm>
            <a:off x="5514865" y="6366146"/>
            <a:ext cx="962190" cy="19977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Weed bale</a:t>
            </a:r>
          </a:p>
        </p:txBody>
      </p:sp>
    </p:spTree>
    <p:extLst>
      <p:ext uri="{BB962C8B-B14F-4D97-AF65-F5344CB8AC3E}">
        <p14:creationId xmlns:p14="http://schemas.microsoft.com/office/powerpoint/2010/main" val="265492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19BA57-78D5-3901-DDE6-DB2EE30C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CONSENS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888CE-E08F-B19B-C154-CC6C321A8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06" y="1945105"/>
            <a:ext cx="7747387" cy="3597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E734C-C70C-8623-3C57-5EF7F4F03546}"/>
              </a:ext>
            </a:extLst>
          </p:cNvPr>
          <p:cNvSpPr txBox="1"/>
          <p:nvPr/>
        </p:nvSpPr>
        <p:spPr>
          <a:xfrm>
            <a:off x="5895474" y="622433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5BC0-4C3E-F25E-C519-4355296D0307}"/>
              </a:ext>
            </a:extLst>
          </p:cNvPr>
          <p:cNvSpPr txBox="1"/>
          <p:nvPr/>
        </p:nvSpPr>
        <p:spPr>
          <a:xfrm>
            <a:off x="5895474" y="6558465"/>
            <a:ext cx="6112042" cy="29953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2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https://www.researchgate.net/figure/Specification-Technique-CONSENS_fig2_257719699</a:t>
            </a:r>
          </a:p>
        </p:txBody>
      </p:sp>
    </p:spTree>
    <p:extLst>
      <p:ext uri="{BB962C8B-B14F-4D97-AF65-F5344CB8AC3E}">
        <p14:creationId xmlns:p14="http://schemas.microsoft.com/office/powerpoint/2010/main" val="342136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FFA82-7A06-94E8-1B33-23682846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IN" sz="2000">
                <a:latin typeface="Times New Roman"/>
                <a:cs typeface="Segoe UI"/>
              </a:rPr>
              <a:t>Bales dimensions</a:t>
            </a:r>
          </a:p>
        </p:txBody>
      </p:sp>
      <p:pic>
        <p:nvPicPr>
          <p:cNvPr id="5" name="Picture 5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1FAE737A-480F-DE09-D999-0B7A15F641C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395537" y="3291621"/>
            <a:ext cx="7143905" cy="110079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428A-393B-C380-A573-E4FBA1CC5B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4838" y="1506538"/>
            <a:ext cx="10934700" cy="442912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927B46-B6EB-4B82-B867-F7AA0B06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166316200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7_win32_fixed.potx" id="{2BE36628-40A7-4124-9B03-283680FDB08B}" vid="{1F788C18-5B90-4886-BC26-C8416480C9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AE3EBCB5983246B3CA47362767166F" ma:contentTypeVersion="9" ma:contentTypeDescription="Create a new document." ma:contentTypeScope="" ma:versionID="53707578fa0fab75a49c199fd7fb4886">
  <xsd:schema xmlns:xsd="http://www.w3.org/2001/XMLSchema" xmlns:xs="http://www.w3.org/2001/XMLSchema" xmlns:p="http://schemas.microsoft.com/office/2006/metadata/properties" xmlns:ns3="abfebf2d-f1e9-4de3-9dc0-dfa9067294f1" xmlns:ns4="da539bf2-44cb-47de-99f2-eb26a69d2110" targetNamespace="http://schemas.microsoft.com/office/2006/metadata/properties" ma:root="true" ma:fieldsID="5f749bf92057fbf91f8d3941bed9cf95" ns3:_="" ns4:_="">
    <xsd:import namespace="abfebf2d-f1e9-4de3-9dc0-dfa9067294f1"/>
    <xsd:import namespace="da539bf2-44cb-47de-99f2-eb26a69d211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ebf2d-f1e9-4de3-9dc0-dfa9067294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539bf2-44cb-47de-99f2-eb26a69d21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C4AC6A-A451-471B-A38E-664A9DAB47C9}">
  <ds:schemaRefs>
    <ds:schemaRef ds:uri="abfebf2d-f1e9-4de3-9dc0-dfa9067294f1"/>
    <ds:schemaRef ds:uri="da539bf2-44cb-47de-99f2-eb26a69d211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890B5D2-96D5-41A5-B27C-572B60C22E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BE1C09-9B54-4CB6-A02D-0ED0DC8611B0}">
  <ds:schemaRefs>
    <ds:schemaRef ds:uri="abfebf2d-f1e9-4de3-9dc0-dfa9067294f1"/>
    <ds:schemaRef ds:uri="da539bf2-44cb-47de-99f2-eb26a69d21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{A47BA251-C5E5-4BAB-B449-2978B50F3F11}tf16411177_win32</Template>
  <TotalTime>1137</TotalTime>
  <Words>512</Words>
  <Application>Microsoft Office PowerPoint</Application>
  <PresentationFormat>Widescreen</PresentationFormat>
  <Paragraphs>118</Paragraphs>
  <Slides>49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Segoe UI</vt:lpstr>
      <vt:lpstr>Segoe UI Light</vt:lpstr>
      <vt:lpstr>Times New Roman</vt:lpstr>
      <vt:lpstr>Wingdings</vt:lpstr>
      <vt:lpstr>Get Started with 3D</vt:lpstr>
      <vt:lpstr>Precision Farming using Uppaal Model and simulation using ML Algorithm</vt:lpstr>
      <vt:lpstr>Precision Farming</vt:lpstr>
      <vt:lpstr>Precision Farming – Contd.</vt:lpstr>
      <vt:lpstr>Precision Farming </vt:lpstr>
      <vt:lpstr>Collecting objects with autonomous vehicles</vt:lpstr>
      <vt:lpstr>Bale Vehicles – Paper prototype</vt:lpstr>
      <vt:lpstr>Bale Types</vt:lpstr>
      <vt:lpstr>CONSENS DIAGRAM</vt:lpstr>
      <vt:lpstr>Requirements</vt:lpstr>
      <vt:lpstr>Requirements</vt:lpstr>
      <vt:lpstr>System of Objectives</vt:lpstr>
      <vt:lpstr>Shape</vt:lpstr>
      <vt:lpstr>Environment</vt:lpstr>
      <vt:lpstr>Application Scenarios</vt:lpstr>
      <vt:lpstr>Functions</vt:lpstr>
      <vt:lpstr>Functions</vt:lpstr>
      <vt:lpstr>New functions</vt:lpstr>
      <vt:lpstr>Activity diagram</vt:lpstr>
      <vt:lpstr>Behaviour  - Connection</vt:lpstr>
      <vt:lpstr>Behaviour – Network failure</vt:lpstr>
      <vt:lpstr>Uppaal Model – Junction Coordination</vt:lpstr>
      <vt:lpstr>PowerPoint Presentation</vt:lpstr>
      <vt:lpstr>Verification</vt:lpstr>
      <vt:lpstr>Uppaal Model – Communication System</vt:lpstr>
      <vt:lpstr>Simulation</vt:lpstr>
      <vt:lpstr>Verification</vt:lpstr>
      <vt:lpstr>Uppaal Model – Speed Control</vt:lpstr>
      <vt:lpstr>Simulation</vt:lpstr>
      <vt:lpstr>Uppaal Model – Load/Unload Bale</vt:lpstr>
      <vt:lpstr>Shortest Path, Start Visiting Paths</vt:lpstr>
      <vt:lpstr>Shortest Path, Keep Visiting Paths </vt:lpstr>
      <vt:lpstr>Shortest Path, Keep Visiting Paths </vt:lpstr>
      <vt:lpstr>Shortest Path, All Possible Paths are Visited</vt:lpstr>
      <vt:lpstr>Back Track Path</vt:lpstr>
      <vt:lpstr>Race condition</vt:lpstr>
      <vt:lpstr>Testing Field</vt:lpstr>
      <vt:lpstr>Testing Field</vt:lpstr>
      <vt:lpstr>Current field situation</vt:lpstr>
      <vt:lpstr>Car can change its roles</vt:lpstr>
      <vt:lpstr>Testing Field</vt:lpstr>
      <vt:lpstr>Add bales</vt:lpstr>
      <vt:lpstr>Add obstacles</vt:lpstr>
      <vt:lpstr>Current field situation</vt:lpstr>
      <vt:lpstr>Avoid obstacles after obstacles added</vt:lpstr>
      <vt:lpstr>Real simulation</vt:lpstr>
      <vt:lpstr>Real simulation</vt:lpstr>
      <vt:lpstr>Real simulation</vt:lpstr>
      <vt:lpstr>Real simulation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Precision Farming using Uppal Model and simulation using ML algorithm</dc:title>
  <dc:creator>Ramya Manjunath</dc:creator>
  <cp:lastModifiedBy>CHUN-KUAN CHIH</cp:lastModifiedBy>
  <cp:revision>33</cp:revision>
  <dcterms:created xsi:type="dcterms:W3CDTF">2022-07-11T13:17:19Z</dcterms:created>
  <dcterms:modified xsi:type="dcterms:W3CDTF">2022-07-12T09:10:36Z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0x010100A2AE3EBCB5983246B3CA47362767166F</vt:lpwstr>
  </property>
</Properties>
</file>